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58" r:id="rId3"/>
    <p:sldId id="302" r:id="rId4"/>
    <p:sldId id="303" r:id="rId5"/>
    <p:sldId id="304" r:id="rId6"/>
    <p:sldId id="305" r:id="rId7"/>
    <p:sldId id="306" r:id="rId8"/>
    <p:sldId id="307" r:id="rId9"/>
    <p:sldId id="313" r:id="rId10"/>
    <p:sldId id="314" r:id="rId11"/>
    <p:sldId id="315" r:id="rId12"/>
    <p:sldId id="316" r:id="rId13"/>
    <p:sldId id="308" r:id="rId14"/>
    <p:sldId id="309" r:id="rId15"/>
    <p:sldId id="310" r:id="rId16"/>
    <p:sldId id="311" r:id="rId17"/>
    <p:sldId id="312" r:id="rId18"/>
    <p:sldId id="317" r:id="rId19"/>
    <p:sldId id="318" r:id="rId20"/>
    <p:sldId id="319" r:id="rId21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0033"/>
    <a:srgbClr val="800080"/>
    <a:srgbClr val="FF0066"/>
    <a:srgbClr val="CC00FF"/>
    <a:srgbClr val="0000FF"/>
    <a:srgbClr val="00CC00"/>
    <a:srgbClr val="D60093"/>
    <a:srgbClr val="66FFCC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717D1-9159-4955-BDC8-A01F206E48B3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66801-8A48-4F2A-9D11-DCCC6110895C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9721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66801-8A48-4F2A-9D11-DCCC6110895C}" type="slidenum">
              <a:rPr lang="vi-VN" smtClean="0"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34155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66801-8A48-4F2A-9D11-DCCC6110895C}" type="slidenum">
              <a:rPr lang="vi-VN" smtClean="0"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08991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66801-8A48-4F2A-9D11-DCCC6110895C}" type="slidenum">
              <a:rPr lang="vi-VN" smtClean="0"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08991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66801-8A48-4F2A-9D11-DCCC6110895C}" type="slidenum">
              <a:rPr lang="vi-VN" smtClean="0"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08991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vi-VN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FC05A9F-BAB9-4125-BB62-3001A339FA1E}" type="datetimeFigureOut">
              <a:rPr lang="vi-VN" smtClean="0"/>
              <a:t>13/12/2015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vi-VN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355E473-3256-42A0-A6A1-2AE27BD04897}" type="slidenum">
              <a:rPr lang="vi-VN" smtClean="0"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1"/>
          <p:cNvSpPr txBox="1">
            <a:spLocks noChangeArrowheads="1"/>
          </p:cNvSpPr>
          <p:nvPr/>
        </p:nvSpPr>
        <p:spPr bwMode="auto">
          <a:xfrm>
            <a:off x="1580606" y="126637"/>
            <a:ext cx="70866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</a:t>
            </a:r>
          </a:p>
          <a:p>
            <a:pPr algn="ctr"/>
            <a:r>
              <a:rPr lang="en-US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KHOA CÔNG NGHỆ CƠ KHÍ</a:t>
            </a:r>
          </a:p>
        </p:txBody>
      </p:sp>
      <p:pic>
        <p:nvPicPr>
          <p:cNvPr id="5" name="Picture 4" descr="E: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" y="0"/>
            <a:ext cx="1468438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0594" y="1752600"/>
            <a:ext cx="7906612" cy="76200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MÔN: AN TOÀN VÀ MÔI TRƯỜNG CÔNG NGHIỆP</a:t>
            </a:r>
            <a:b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i="1" smtClean="0">
                <a:solidFill>
                  <a:srgbClr val="002060"/>
                </a:solidFill>
              </a:rPr>
              <a:t/>
            </a:r>
            <a:br>
              <a:rPr lang="en-US" b="1" i="1" smtClean="0">
                <a:solidFill>
                  <a:srgbClr val="002060"/>
                </a:solidFill>
              </a:rPr>
            </a:br>
            <a:endParaRPr lang="en-US" b="1" i="1" smtClean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3505200"/>
            <a:ext cx="7239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 7.</a:t>
            </a:r>
            <a:r>
              <a:rPr lang="en-US" sz="360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AN TOÀN ĐIỆN VÀ NHỮNG BIỆN PHÁP ĐẢM BẢO AN TOÀN TRONG SẢN XUẤT</a:t>
            </a:r>
            <a:endParaRPr lang="vi-VN" sz="3400" b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66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76200"/>
            <a:ext cx="8229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buAutoNum type="romanUcPeriod"/>
            </a:pPr>
            <a:r>
              <a:rPr lang="en-US" sz="3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NHỮNG KHÁI NIỆM VỀ</a:t>
            </a:r>
          </a:p>
          <a:p>
            <a:pPr algn="ctr"/>
            <a:r>
              <a:rPr lang="en-US" sz="3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AN TOÀN ĐIỆN</a:t>
            </a:r>
            <a:endParaRPr lang="vi-VN" sz="3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86600" y="1066800"/>
            <a:ext cx="175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VIDEO 1,2</a:t>
            </a:r>
          </a:p>
          <a:p>
            <a:endParaRPr lang="vi-VN"/>
          </a:p>
        </p:txBody>
      </p:sp>
      <p:sp>
        <p:nvSpPr>
          <p:cNvPr id="7" name="Rectangle 6"/>
          <p:cNvSpPr/>
          <p:nvPr/>
        </p:nvSpPr>
        <p:spPr>
          <a:xfrm>
            <a:off x="1190897" y="1649712"/>
            <a:ext cx="6477000" cy="7252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0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CÁC TAI NẠN DO ĐIỆN GÂY RA</a:t>
            </a:r>
            <a:endParaRPr lang="vi-VN" sz="3000" b="1" i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2724615"/>
            <a:ext cx="2675708" cy="139018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i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Điện giật và đốt cháy do điện</a:t>
            </a:r>
            <a:endParaRPr lang="vi-VN" sz="2800" b="1" i="1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" y="4724400"/>
            <a:ext cx="2658981" cy="139018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i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Hỏa hoạn, cháy nổ do điện</a:t>
            </a:r>
            <a:endParaRPr lang="vi-VN" sz="2800" b="1" i="1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81400" y="2724615"/>
            <a:ext cx="22860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600" smtClean="0">
                <a:latin typeface="Times New Roman" pitchFamily="18" charset="0"/>
                <a:cs typeface="Times New Roman" pitchFamily="18" charset="0"/>
              </a:rPr>
              <a:t>Điện giật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81400" y="3589022"/>
            <a:ext cx="22860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600" smtClean="0">
                <a:latin typeface="Times New Roman" pitchFamily="18" charset="0"/>
                <a:cs typeface="Times New Roman" pitchFamily="18" charset="0"/>
              </a:rPr>
              <a:t>Đốt cháy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24600" y="272461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Dòng điện đủ lớn</a:t>
            </a:r>
            <a:endParaRPr lang="vi-VN" sz="2400"/>
          </a:p>
        </p:txBody>
      </p:sp>
      <p:sp>
        <p:nvSpPr>
          <p:cNvPr id="13" name="TextBox 12"/>
          <p:cNvSpPr txBox="1"/>
          <p:nvPr/>
        </p:nvSpPr>
        <p:spPr>
          <a:xfrm>
            <a:off x="6324600" y="3671056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Dòng điện rất lớn</a:t>
            </a:r>
            <a:endParaRPr lang="vi-VN" sz="2400"/>
          </a:p>
        </p:txBody>
      </p:sp>
      <p:sp>
        <p:nvSpPr>
          <p:cNvPr id="14" name="Rectangle 13"/>
          <p:cNvSpPr/>
          <p:nvPr/>
        </p:nvSpPr>
        <p:spPr>
          <a:xfrm>
            <a:off x="3581400" y="4805246"/>
            <a:ext cx="4267200" cy="122849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600" smtClean="0">
                <a:latin typeface="Times New Roman" pitchFamily="18" charset="0"/>
                <a:cs typeface="Times New Roman" pitchFamily="18" charset="0"/>
              </a:rPr>
              <a:t>Dòng điện qua dây dẫn vượt quá giới hạn cho phép, chạm chập,.... 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50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4" grpId="0"/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167898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CÁC TÌNH HUỐNG DẪN ĐẾN TAI NẠN ĐIỆN GIẬT</a:t>
            </a:r>
            <a:endParaRPr lang="vi-VN" sz="3000" b="1" i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71154" y="3569166"/>
            <a:ext cx="2508581" cy="45719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Chạm trực tiếp </a:t>
            </a:r>
            <a:endParaRPr lang="vi-VN" sz="28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74272" y="6384470"/>
            <a:ext cx="2819399" cy="47352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Chạm Gián tiếp</a:t>
            </a:r>
            <a:endParaRPr lang="vi-VN" sz="28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30691" y="4942114"/>
            <a:ext cx="2292618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600" smtClean="0">
                <a:latin typeface="Times New Roman" pitchFamily="18" charset="0"/>
                <a:cs typeface="Times New Roman" pitchFamily="18" charset="0"/>
              </a:rPr>
              <a:t>Vật liệu nhiễm điện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10200" y="1308463"/>
            <a:ext cx="2133600" cy="533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400" smtClean="0"/>
              <a:t>Thanh dẫn</a:t>
            </a:r>
            <a:endParaRPr lang="vi-VN" sz="2400"/>
          </a:p>
        </p:txBody>
      </p:sp>
      <p:sp>
        <p:nvSpPr>
          <p:cNvPr id="15" name="Rectangle 14"/>
          <p:cNvSpPr/>
          <p:nvPr/>
        </p:nvSpPr>
        <p:spPr>
          <a:xfrm>
            <a:off x="5410200" y="2074817"/>
            <a:ext cx="2133600" cy="533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400" smtClean="0"/>
              <a:t>Dây dẫn</a:t>
            </a:r>
            <a:endParaRPr lang="vi-VN" sz="2400"/>
          </a:p>
        </p:txBody>
      </p:sp>
      <p:sp>
        <p:nvSpPr>
          <p:cNvPr id="16" name="Rectangle 15"/>
          <p:cNvSpPr/>
          <p:nvPr/>
        </p:nvSpPr>
        <p:spPr>
          <a:xfrm>
            <a:off x="5410200" y="2819400"/>
            <a:ext cx="2133600" cy="533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400" smtClean="0"/>
              <a:t>Cuộn dây</a:t>
            </a:r>
            <a:endParaRPr lang="vi-VN" sz="24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72" y="1183561"/>
            <a:ext cx="3068621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694" y="4077687"/>
            <a:ext cx="2863500" cy="23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57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20" grpId="0" animBg="1"/>
      <p:bldP spid="2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167898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TÁC DỤNG CỦA DÒNG ĐIỆN ĐI QUA NGƯỜI</a:t>
            </a:r>
            <a:endParaRPr lang="vi-VN" sz="3000" b="1" i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799" y="1491636"/>
            <a:ext cx="1676399" cy="609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endParaRPr lang="vi-VN" sz="30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79074" y="1396930"/>
            <a:ext cx="5207726" cy="79901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vi-VN" sz="2800" smtClean="0"/>
              <a:t>Đốt </a:t>
            </a:r>
            <a:r>
              <a:rPr lang="vi-VN" sz="2800"/>
              <a:t>cháy cơ </a:t>
            </a:r>
            <a:r>
              <a:rPr lang="vi-VN" sz="2800" smtClean="0"/>
              <a:t>thể (mạch máu, dây tk tim, não,...)</a:t>
            </a:r>
            <a:r>
              <a:rPr lang="vi-VN" sz="2800" smtClean="0">
                <a:sym typeface="Symbol"/>
              </a:rPr>
              <a:t> </a:t>
            </a:r>
            <a:r>
              <a:rPr lang="vi-VN" sz="2800" smtClean="0"/>
              <a:t>Phá </a:t>
            </a:r>
            <a:r>
              <a:rPr lang="vi-VN" sz="2800"/>
              <a:t>huỷ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091" y="2747554"/>
            <a:ext cx="4445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1" y="2747555"/>
            <a:ext cx="3977642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47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35725" y="914400"/>
            <a:ext cx="1981201" cy="685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Điện phân</a:t>
            </a:r>
            <a:endParaRPr lang="vi-VN" sz="30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205" y="3886200"/>
            <a:ext cx="1981201" cy="685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 học</a:t>
            </a:r>
            <a:endParaRPr lang="vi-VN" sz="30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211285" y="643053"/>
            <a:ext cx="5283926" cy="122849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vi-VN" sz="2800" smtClean="0"/>
              <a:t>Phân </a:t>
            </a:r>
            <a:r>
              <a:rPr lang="vi-VN" sz="2800"/>
              <a:t>huỷ các chất lỏng trong cơ thể (máu) </a:t>
            </a:r>
            <a:r>
              <a:rPr lang="vi-VN" sz="2800" smtClean="0">
                <a:sym typeface="Symbol"/>
              </a:rPr>
              <a:t></a:t>
            </a:r>
            <a:r>
              <a:rPr lang="vi-VN" sz="260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vi-VN" sz="2800" smtClean="0"/>
              <a:t>phá </a:t>
            </a:r>
            <a:r>
              <a:rPr lang="vi-VN" sz="2800"/>
              <a:t>vỡ thành phần máu và các </a:t>
            </a:r>
            <a:r>
              <a:rPr lang="vi-VN" sz="2800" smtClean="0"/>
              <a:t>mô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52800" y="3352800"/>
            <a:ext cx="5283926" cy="2057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vi-VN" sz="2800" smtClean="0"/>
              <a:t>Gây </a:t>
            </a:r>
            <a:r>
              <a:rPr lang="vi-VN" sz="2800"/>
              <a:t>co giật cơ bắp đặc biệt cơ tim , phổi </a:t>
            </a:r>
            <a:r>
              <a:rPr lang="vi-VN" sz="2800">
                <a:sym typeface="Symbol"/>
              </a:rPr>
              <a:t></a:t>
            </a:r>
            <a:r>
              <a:rPr lang="vi-VN" sz="2800" smtClean="0"/>
              <a:t> </a:t>
            </a:r>
            <a:r>
              <a:rPr lang="vi-VN" sz="2800"/>
              <a:t>ngừng hoạt động của cơ quan hô hấp và tuần hoàn. Nếu dòng điện truyền qua não: phá huỷ trực tiếp hệ thần kinh TƯ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54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167898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i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NHỮNG YẾU TỐ GÂY NGUY HIỂM CHO CON NGƯỜI</a:t>
            </a:r>
            <a:endParaRPr lang="vi-VN" sz="3000" b="1" i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57400" y="1396930"/>
            <a:ext cx="5207726" cy="3995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a. Trị số và loại dòng điện</a:t>
            </a:r>
            <a:endParaRPr lang="vi-VN" sz="2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5724" y="5791200"/>
            <a:ext cx="1981201" cy="685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Trị số</a:t>
            </a:r>
            <a:endParaRPr lang="vi-VN" sz="30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886200" y="5549537"/>
            <a:ext cx="4724400" cy="1219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400" smtClean="0"/>
              <a:t>Dòng điện xoay chiều Icp = 10mA</a:t>
            </a:r>
          </a:p>
          <a:p>
            <a:pPr algn="just">
              <a:lnSpc>
                <a:spcPct val="150000"/>
              </a:lnSpc>
            </a:pPr>
            <a:r>
              <a:rPr lang="vi-VN" sz="2400" smtClean="0"/>
              <a:t>Dòng </a:t>
            </a:r>
            <a:r>
              <a:rPr lang="vi-VN" sz="2400"/>
              <a:t>điện </a:t>
            </a:r>
            <a:r>
              <a:rPr lang="vi-VN" sz="2400" smtClean="0"/>
              <a:t>một </a:t>
            </a:r>
            <a:r>
              <a:rPr lang="vi-VN" sz="2400"/>
              <a:t>chiều Icp = </a:t>
            </a:r>
            <a:r>
              <a:rPr lang="vi-VN" sz="2400" smtClean="0"/>
              <a:t>50mA</a:t>
            </a:r>
            <a:endParaRPr lang="vi-VN" sz="2400"/>
          </a:p>
        </p:txBody>
      </p:sp>
      <p:sp>
        <p:nvSpPr>
          <p:cNvPr id="19" name="Rectangle 18"/>
          <p:cNvSpPr/>
          <p:nvPr/>
        </p:nvSpPr>
        <p:spPr>
          <a:xfrm>
            <a:off x="650964" y="2667000"/>
            <a:ext cx="1987732" cy="914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dòng điện</a:t>
            </a:r>
            <a:endParaRPr lang="vi-VN" sz="30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7" t="36686" r="36912" b="35500"/>
          <a:stretch/>
        </p:blipFill>
        <p:spPr bwMode="auto">
          <a:xfrm>
            <a:off x="3581399" y="1872341"/>
            <a:ext cx="4621315" cy="17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5" t="40000" r="36179" b="31057"/>
          <a:stretch/>
        </p:blipFill>
        <p:spPr bwMode="auto">
          <a:xfrm>
            <a:off x="3764114" y="3598817"/>
            <a:ext cx="4358971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80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5000" y="228600"/>
            <a:ext cx="5207726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b. Tổng trở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2133600"/>
            <a:ext cx="1905000" cy="17721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ĐIỆN TRỞ NGƯỜI</a:t>
            </a:r>
            <a:endParaRPr lang="vi-VN" sz="3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4600" y="1436914"/>
            <a:ext cx="1994263" cy="762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Tổng trở da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86297" y="4343400"/>
            <a:ext cx="2466703" cy="138684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Tổng trở của các cơ quan nội tạng bên trong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47658" y="1219201"/>
            <a:ext cx="27432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400" smtClean="0"/>
              <a:t>Da khô, nguyên vẹn</a:t>
            </a:r>
          </a:p>
          <a:p>
            <a:pPr algn="just">
              <a:lnSpc>
                <a:spcPct val="150000"/>
              </a:lnSpc>
            </a:pPr>
            <a:r>
              <a:rPr lang="vi-VN" sz="2400" smtClean="0"/>
              <a:t>40.000</a:t>
            </a:r>
            <a:r>
              <a:rPr lang="vi-VN" sz="2400" smtClean="0">
                <a:sym typeface="Symbol"/>
              </a:rPr>
              <a:t> - 100.000</a:t>
            </a:r>
            <a:endParaRPr lang="vi-VN" sz="2400"/>
          </a:p>
        </p:txBody>
      </p:sp>
      <p:sp>
        <p:nvSpPr>
          <p:cNvPr id="15" name="Rectangle 14"/>
          <p:cNvSpPr/>
          <p:nvPr/>
        </p:nvSpPr>
        <p:spPr>
          <a:xfrm>
            <a:off x="5747658" y="2590800"/>
            <a:ext cx="2743200" cy="1524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400" smtClean="0"/>
              <a:t>Da ẩm ướt, có vết thương hở:</a:t>
            </a:r>
          </a:p>
          <a:p>
            <a:pPr algn="just">
              <a:lnSpc>
                <a:spcPct val="150000"/>
              </a:lnSpc>
            </a:pPr>
            <a:r>
              <a:rPr lang="vi-VN" sz="2400" smtClean="0"/>
              <a:t>200</a:t>
            </a:r>
            <a:r>
              <a:rPr lang="vi-VN" sz="2400" smtClean="0">
                <a:sym typeface="Symbol"/>
              </a:rPr>
              <a:t> - 600</a:t>
            </a:r>
            <a:endParaRPr lang="vi-VN" sz="2400"/>
          </a:p>
        </p:txBody>
      </p:sp>
      <p:cxnSp>
        <p:nvCxnSpPr>
          <p:cNvPr id="6" name="Straight Arrow Connector 5"/>
          <p:cNvCxnSpPr>
            <a:stCxn id="2" idx="3"/>
            <a:endCxn id="4" idx="1"/>
          </p:cNvCxnSpPr>
          <p:nvPr/>
        </p:nvCxnSpPr>
        <p:spPr>
          <a:xfrm flipV="1">
            <a:off x="2057400" y="1817914"/>
            <a:ext cx="457200" cy="1201783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3"/>
            <a:endCxn id="11" idx="1"/>
          </p:cNvCxnSpPr>
          <p:nvPr/>
        </p:nvCxnSpPr>
        <p:spPr>
          <a:xfrm>
            <a:off x="2057400" y="3019697"/>
            <a:ext cx="428897" cy="2017123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4" idx="3"/>
          </p:cNvCxnSpPr>
          <p:nvPr/>
        </p:nvCxnSpPr>
        <p:spPr>
          <a:xfrm flipV="1">
            <a:off x="4508863" y="1600200"/>
            <a:ext cx="1238795" cy="217714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4" idx="3"/>
            <a:endCxn id="15" idx="1"/>
          </p:cNvCxnSpPr>
          <p:nvPr/>
        </p:nvCxnSpPr>
        <p:spPr>
          <a:xfrm>
            <a:off x="4508863" y="1817914"/>
            <a:ext cx="1238795" cy="1534886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749834" y="4579620"/>
            <a:ext cx="3013165" cy="10591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400" smtClean="0"/>
              <a:t>Chiếm không đáng kể</a:t>
            </a:r>
          </a:p>
          <a:p>
            <a:pPr algn="just">
              <a:lnSpc>
                <a:spcPct val="150000"/>
              </a:lnSpc>
            </a:pPr>
            <a:r>
              <a:rPr lang="vi-VN" sz="2400" smtClean="0"/>
              <a:t>570</a:t>
            </a:r>
            <a:r>
              <a:rPr lang="vi-VN" sz="2400" smtClean="0">
                <a:sym typeface="Symbol"/>
              </a:rPr>
              <a:t> - 1000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55472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5000" y="228600"/>
            <a:ext cx="5207726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b. Tổng trở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0183" y="2438400"/>
            <a:ext cx="2375263" cy="13716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400" b="1" i="1" smtClean="0">
                <a:latin typeface="Times New Roman" pitchFamily="18" charset="0"/>
                <a:cs typeface="Times New Roman" pitchFamily="18" charset="0"/>
              </a:rPr>
              <a:t>Tổng của người</a:t>
            </a:r>
            <a:endParaRPr lang="vi-VN" sz="3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29200" y="1275806"/>
            <a:ext cx="2971800" cy="609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800" smtClean="0"/>
              <a:t>Tình trạng của da</a:t>
            </a:r>
            <a:endParaRPr lang="vi-VN" sz="2800"/>
          </a:p>
        </p:txBody>
      </p:sp>
      <p:cxnSp>
        <p:nvCxnSpPr>
          <p:cNvPr id="20" name="Straight Arrow Connector 19"/>
          <p:cNvCxnSpPr>
            <a:stCxn id="4" idx="3"/>
            <a:endCxn id="14" idx="1"/>
          </p:cNvCxnSpPr>
          <p:nvPr/>
        </p:nvCxnSpPr>
        <p:spPr>
          <a:xfrm flipV="1">
            <a:off x="2755446" y="1580606"/>
            <a:ext cx="2273754" cy="1543594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4" idx="3"/>
            <a:endCxn id="26" idx="1"/>
          </p:cNvCxnSpPr>
          <p:nvPr/>
        </p:nvCxnSpPr>
        <p:spPr>
          <a:xfrm flipV="1">
            <a:off x="2755446" y="2566852"/>
            <a:ext cx="2273754" cy="557348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796812" y="1210491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1" i="1" smtClean="0"/>
              <a:t>Phụ thuộc</a:t>
            </a:r>
            <a:endParaRPr lang="vi-VN" sz="2400" b="1" i="1"/>
          </a:p>
        </p:txBody>
      </p:sp>
      <p:sp>
        <p:nvSpPr>
          <p:cNvPr id="26" name="Rectangle 25"/>
          <p:cNvSpPr/>
          <p:nvPr/>
        </p:nvSpPr>
        <p:spPr>
          <a:xfrm>
            <a:off x="5029200" y="2262052"/>
            <a:ext cx="2971800" cy="609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800" smtClean="0"/>
              <a:t>Diện tích tiếp xúc</a:t>
            </a:r>
            <a:endParaRPr lang="vi-VN" sz="2800"/>
          </a:p>
        </p:txBody>
      </p:sp>
      <p:sp>
        <p:nvSpPr>
          <p:cNvPr id="27" name="Rectangle 26"/>
          <p:cNvSpPr/>
          <p:nvPr/>
        </p:nvSpPr>
        <p:spPr>
          <a:xfrm>
            <a:off x="5020491" y="3136446"/>
            <a:ext cx="2991394" cy="609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800" smtClean="0"/>
              <a:t>Áp lực tiếp xúc</a:t>
            </a:r>
            <a:endParaRPr lang="vi-VN" sz="2800"/>
          </a:p>
        </p:txBody>
      </p:sp>
      <p:sp>
        <p:nvSpPr>
          <p:cNvPr id="28" name="Rectangle 27"/>
          <p:cNvSpPr/>
          <p:nvPr/>
        </p:nvSpPr>
        <p:spPr>
          <a:xfrm>
            <a:off x="5009606" y="3976007"/>
            <a:ext cx="3753394" cy="11212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800" smtClean="0"/>
              <a:t>Thời gian duy trì dòng điện</a:t>
            </a:r>
            <a:endParaRPr lang="vi-VN" sz="2800"/>
          </a:p>
        </p:txBody>
      </p:sp>
      <p:sp>
        <p:nvSpPr>
          <p:cNvPr id="29" name="Rectangle 28"/>
          <p:cNvSpPr/>
          <p:nvPr/>
        </p:nvSpPr>
        <p:spPr>
          <a:xfrm>
            <a:off x="5029200" y="6196148"/>
            <a:ext cx="3600994" cy="609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800" smtClean="0"/>
              <a:t>Môi trường, v...v..</a:t>
            </a:r>
            <a:endParaRPr lang="vi-VN" sz="2800"/>
          </a:p>
        </p:txBody>
      </p:sp>
      <p:cxnSp>
        <p:nvCxnSpPr>
          <p:cNvPr id="30" name="Straight Arrow Connector 29"/>
          <p:cNvCxnSpPr>
            <a:stCxn id="4" idx="3"/>
            <a:endCxn id="27" idx="1"/>
          </p:cNvCxnSpPr>
          <p:nvPr/>
        </p:nvCxnSpPr>
        <p:spPr>
          <a:xfrm>
            <a:off x="2755446" y="3124200"/>
            <a:ext cx="2265045" cy="317046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4" idx="3"/>
            <a:endCxn id="28" idx="1"/>
          </p:cNvCxnSpPr>
          <p:nvPr/>
        </p:nvCxnSpPr>
        <p:spPr>
          <a:xfrm>
            <a:off x="2755446" y="3124200"/>
            <a:ext cx="2254160" cy="1412422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4" idx="3"/>
            <a:endCxn id="29" idx="1"/>
          </p:cNvCxnSpPr>
          <p:nvPr/>
        </p:nvCxnSpPr>
        <p:spPr>
          <a:xfrm>
            <a:off x="2755446" y="3124200"/>
            <a:ext cx="2273754" cy="3376748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5029200" y="5286103"/>
            <a:ext cx="3600994" cy="609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vi-VN" sz="2800" smtClean="0"/>
              <a:t>Điệp áp tiếp xúc</a:t>
            </a:r>
            <a:endParaRPr lang="vi-VN" sz="2800"/>
          </a:p>
        </p:txBody>
      </p:sp>
      <p:cxnSp>
        <p:nvCxnSpPr>
          <p:cNvPr id="33" name="Straight Arrow Connector 32"/>
          <p:cNvCxnSpPr>
            <a:stCxn id="4" idx="3"/>
            <a:endCxn id="32" idx="1"/>
          </p:cNvCxnSpPr>
          <p:nvPr/>
        </p:nvCxnSpPr>
        <p:spPr>
          <a:xfrm>
            <a:off x="2755446" y="3124200"/>
            <a:ext cx="2273754" cy="2466703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781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6" grpId="0" animBg="1"/>
      <p:bldP spid="27" grpId="0" animBg="1"/>
      <p:bldP spid="28" grpId="0" animBg="1"/>
      <p:bldP spid="29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5000" y="228600"/>
            <a:ext cx="5207726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b. Tổng trở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19400" y="956852"/>
            <a:ext cx="3735976" cy="6291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vi-VN" sz="3000" smtClean="0"/>
              <a:t>Tình trạng của da</a:t>
            </a:r>
            <a:endParaRPr lang="vi-VN" sz="3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86047"/>
            <a:ext cx="3050176" cy="241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517" y="1792953"/>
            <a:ext cx="3296565" cy="219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414" y="3960162"/>
            <a:ext cx="3505744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52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5000" y="228600"/>
            <a:ext cx="5207726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b. Tổng trở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46663" y="956851"/>
            <a:ext cx="4724400" cy="6291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vi-VN" sz="3000" smtClean="0"/>
              <a:t>Áp lực &amp; </a:t>
            </a:r>
            <a:r>
              <a:rPr lang="vi-VN" sz="3000" smtClean="0"/>
              <a:t>Diện tích tiếp xúc</a:t>
            </a:r>
            <a:endParaRPr lang="vi-VN" sz="30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38" t="17999" r="12207" b="41412"/>
          <a:stretch/>
        </p:blipFill>
        <p:spPr bwMode="auto">
          <a:xfrm>
            <a:off x="228600" y="1981200"/>
            <a:ext cx="5397108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86400" y="22098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Áp lực và diện tích tiếp xúc càng tăng thì điện trở người càng giảm.</a:t>
            </a:r>
            <a:endParaRPr lang="vi-VN" sz="2400"/>
          </a:p>
        </p:txBody>
      </p:sp>
      <p:sp>
        <p:nvSpPr>
          <p:cNvPr id="9" name="TextBox 8"/>
          <p:cNvSpPr txBox="1"/>
          <p:nvPr/>
        </p:nvSpPr>
        <p:spPr>
          <a:xfrm>
            <a:off x="5434149" y="3581400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Khoảng &lt; 1kG/cm2 thì R giảm nhanh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92924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5000" y="228600"/>
            <a:ext cx="5207726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b. Tổng trở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46663" y="1143000"/>
            <a:ext cx="4724400" cy="6291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vi-VN" sz="3000" smtClean="0"/>
              <a:t>Thời gian duy trì dòng điện</a:t>
            </a:r>
            <a:endParaRPr lang="vi-VN" sz="3000"/>
          </a:p>
        </p:txBody>
      </p:sp>
      <p:sp>
        <p:nvSpPr>
          <p:cNvPr id="2" name="TextBox 1"/>
          <p:cNvSpPr txBox="1"/>
          <p:nvPr/>
        </p:nvSpPr>
        <p:spPr>
          <a:xfrm>
            <a:off x="1295400" y="2209800"/>
            <a:ext cx="701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smtClean="0"/>
              <a:t>Thời gian duy trì dòng điện càng lâu thì R càng giảm</a:t>
            </a:r>
            <a:endParaRPr lang="vi-VN" sz="3000"/>
          </a:p>
        </p:txBody>
      </p:sp>
      <p:sp>
        <p:nvSpPr>
          <p:cNvPr id="9" name="TextBox 8"/>
          <p:cNvSpPr txBox="1"/>
          <p:nvPr/>
        </p:nvSpPr>
        <p:spPr>
          <a:xfrm>
            <a:off x="1328056" y="3733800"/>
            <a:ext cx="65205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smtClean="0"/>
              <a:t>Do: da bị đốt nóng và có sự thay đổi về điện phân</a:t>
            </a:r>
            <a:endParaRPr lang="vi-VN" sz="3000"/>
          </a:p>
        </p:txBody>
      </p:sp>
    </p:spTree>
    <p:extLst>
      <p:ext uri="{BB962C8B-B14F-4D97-AF65-F5344CB8AC3E}">
        <p14:creationId xmlns:p14="http://schemas.microsoft.com/office/powerpoint/2010/main" val="167770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5000" y="228600"/>
            <a:ext cx="5207726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b. Tổng trở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46663" y="1143000"/>
            <a:ext cx="4724400" cy="6291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vi-VN" sz="3000" smtClean="0"/>
              <a:t>Điện áp tiếp xúc</a:t>
            </a:r>
            <a:endParaRPr lang="vi-VN" sz="300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09" t="32976" r="12864" b="14613"/>
          <a:stretch/>
        </p:blipFill>
        <p:spPr bwMode="auto">
          <a:xfrm>
            <a:off x="164588" y="1983377"/>
            <a:ext cx="3964149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6" t="59182" r="45326" b="14613"/>
          <a:stretch/>
        </p:blipFill>
        <p:spPr bwMode="auto">
          <a:xfrm>
            <a:off x="4178898" y="4863288"/>
            <a:ext cx="4596204" cy="1996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9" t="32976" r="40884" b="43339"/>
          <a:stretch/>
        </p:blipFill>
        <p:spPr bwMode="auto">
          <a:xfrm>
            <a:off x="4181075" y="2225041"/>
            <a:ext cx="4810525" cy="2196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98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c. Thời gian dòng điện qua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3085011"/>
            <a:ext cx="1905000" cy="17721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THỜI GIAN AN TOÀN</a:t>
            </a:r>
            <a:endParaRPr lang="vi-VN" sz="3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86200" y="2632163"/>
            <a:ext cx="1994263" cy="10254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 &lt; 0,2s</a:t>
            </a:r>
          </a:p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U ~ 250V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>
            <a:stCxn id="2" idx="3"/>
            <a:endCxn id="4" idx="1"/>
          </p:cNvCxnSpPr>
          <p:nvPr/>
        </p:nvCxnSpPr>
        <p:spPr>
          <a:xfrm flipV="1">
            <a:off x="2057400" y="3144881"/>
            <a:ext cx="1828800" cy="826227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3"/>
            <a:endCxn id="23" idx="1"/>
          </p:cNvCxnSpPr>
          <p:nvPr/>
        </p:nvCxnSpPr>
        <p:spPr>
          <a:xfrm>
            <a:off x="2057400" y="3971108"/>
            <a:ext cx="1828800" cy="1252402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33400" y="1524000"/>
            <a:ext cx="7957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smtClean="0"/>
              <a:t>Dòng điện qua người càng lâu → R↓, ↑ I</a:t>
            </a:r>
            <a:endParaRPr lang="vi-VN" sz="2800"/>
          </a:p>
        </p:txBody>
      </p:sp>
      <p:sp>
        <p:nvSpPr>
          <p:cNvPr id="23" name="Rectangle 22"/>
          <p:cNvSpPr/>
          <p:nvPr/>
        </p:nvSpPr>
        <p:spPr>
          <a:xfrm>
            <a:off x="3886200" y="4655820"/>
            <a:ext cx="3429000" cy="11353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 &lt; 0,1s</a:t>
            </a:r>
          </a:p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250V &lt;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&lt; 500V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94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d. Đường đi của dòng điện qua người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792931"/>
              </p:ext>
            </p:extLst>
          </p:nvPr>
        </p:nvGraphicFramePr>
        <p:xfrm>
          <a:off x="1143000" y="1397000"/>
          <a:ext cx="7010400" cy="43204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505200"/>
                <a:gridCol w="3505200"/>
              </a:tblGrid>
              <a:tr h="1276131"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Dòng</a:t>
                      </a:r>
                      <a:r>
                        <a:rPr lang="vi-VN" sz="2800" baseline="0" smtClean="0">
                          <a:solidFill>
                            <a:srgbClr val="0000CC"/>
                          </a:solidFill>
                        </a:rPr>
                        <a:t> điện đi qua người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Tỉ lệ</a:t>
                      </a:r>
                      <a:r>
                        <a:rPr lang="vi-VN" sz="2800" baseline="0" smtClean="0">
                          <a:solidFill>
                            <a:srgbClr val="0000CC"/>
                          </a:solidFill>
                        </a:rPr>
                        <a:t> % của dòng điện qua tim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699814"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Từ tay qua tay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3,3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699814"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Từ tay trái</a:t>
                      </a:r>
                      <a:r>
                        <a:rPr lang="vi-VN" sz="2800" baseline="0" smtClean="0">
                          <a:solidFill>
                            <a:srgbClr val="0000CC"/>
                          </a:solidFill>
                        </a:rPr>
                        <a:t> qua chân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3,7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6998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Từ tay phải</a:t>
                      </a:r>
                      <a:r>
                        <a:rPr lang="vi-VN" sz="2800" baseline="0" smtClean="0">
                          <a:solidFill>
                            <a:srgbClr val="0000CC"/>
                          </a:solidFill>
                        </a:rPr>
                        <a:t> qua chân</a:t>
                      </a:r>
                      <a:endParaRPr lang="vi-VN" sz="2800" smtClean="0">
                        <a:solidFill>
                          <a:srgbClr val="0000CC"/>
                        </a:solidFill>
                      </a:endParaRPr>
                    </a:p>
                    <a:p>
                      <a:pPr algn="ctr"/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6,7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699814"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Từ chân</a:t>
                      </a:r>
                      <a:r>
                        <a:rPr lang="vi-VN" sz="2800" baseline="0" smtClean="0">
                          <a:solidFill>
                            <a:srgbClr val="0000CC"/>
                          </a:solidFill>
                        </a:rPr>
                        <a:t> qua chân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800" smtClean="0">
                          <a:solidFill>
                            <a:srgbClr val="0000CC"/>
                          </a:solidFill>
                        </a:rPr>
                        <a:t>0,4</a:t>
                      </a:r>
                      <a:endParaRPr lang="vi-VN" sz="280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510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e. Tần số của dòng điện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3091538"/>
            <a:ext cx="1828800" cy="11756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Tần số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90109" y="2119446"/>
            <a:ext cx="4114800" cy="10254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atin typeface="Times New Roman" pitchFamily="18" charset="0"/>
                <a:cs typeface="Times New Roman" pitchFamily="18" charset="0"/>
              </a:rPr>
              <a:t>f = 50 – 60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Hz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  <a:sym typeface="Symbol"/>
              </a:rPr>
              <a:t> nguy hiểm nhất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>
            <a:stCxn id="2" idx="3"/>
            <a:endCxn id="4" idx="1"/>
          </p:cNvCxnSpPr>
          <p:nvPr/>
        </p:nvCxnSpPr>
        <p:spPr>
          <a:xfrm flipV="1">
            <a:off x="1828800" y="2632164"/>
            <a:ext cx="1761309" cy="104720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3"/>
            <a:endCxn id="23" idx="1"/>
          </p:cNvCxnSpPr>
          <p:nvPr/>
        </p:nvCxnSpPr>
        <p:spPr>
          <a:xfrm>
            <a:off x="1828800" y="3679369"/>
            <a:ext cx="1752600" cy="13443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581400" y="3701138"/>
            <a:ext cx="4419600" cy="26452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f càng lớn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  <a:sym typeface="Symbol"/>
              </a:rPr>
              <a:t> nguy hiểm về điện giật ít nhưng sự đốt cháy bởi tần số dòng điện cao càng trầm trọng hơn, tức là nguy hiểm về nhiệt cao hơn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1524000"/>
            <a:ext cx="815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smtClean="0"/>
              <a:t>Dòng điện xoay chiều nguy hiểm hơn dòn điện 1 chiều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209564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f. Trạng thái sức khỏe và môi trường xung quanh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915876"/>
            <a:ext cx="2286000" cy="11756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Trạng thái sức khỏe</a:t>
            </a:r>
            <a:endParaRPr lang="vi-VN" sz="3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05349" y="1255088"/>
            <a:ext cx="4648200" cy="10254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Trạng thái mệt mỏi, say rượu</a:t>
            </a:r>
          </a:p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  <a:sym typeface="Symbol"/>
              </a:rPr>
              <a:t> Choáng (sốc)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>
            <a:stCxn id="2" idx="3"/>
            <a:endCxn id="4" idx="1"/>
          </p:cNvCxnSpPr>
          <p:nvPr/>
        </p:nvCxnSpPr>
        <p:spPr>
          <a:xfrm flipV="1">
            <a:off x="2286000" y="1767806"/>
            <a:ext cx="1319349" cy="735901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3"/>
            <a:endCxn id="23" idx="1"/>
          </p:cNvCxnSpPr>
          <p:nvPr/>
        </p:nvCxnSpPr>
        <p:spPr>
          <a:xfrm>
            <a:off x="2286000" y="2503707"/>
            <a:ext cx="1360716" cy="718458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646716" y="2824834"/>
            <a:ext cx="4419600" cy="7946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Nhạy ở Phụ nữ, trẻ em hơn so với nam giới 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1956" y="4114800"/>
            <a:ext cx="4419600" cy="7946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Bệnh tim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Straight Arrow Connector 19"/>
          <p:cNvCxnSpPr>
            <a:stCxn id="2" idx="3"/>
            <a:endCxn id="19" idx="1"/>
          </p:cNvCxnSpPr>
          <p:nvPr/>
        </p:nvCxnSpPr>
        <p:spPr>
          <a:xfrm>
            <a:off x="2286000" y="2503707"/>
            <a:ext cx="1375956" cy="2008424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21771" y="5029200"/>
            <a:ext cx="2286000" cy="11756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Môi trường</a:t>
            </a:r>
            <a:endParaRPr lang="vi-VN" sz="3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719649" y="5371007"/>
            <a:ext cx="4419600" cy="7946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Nhiệt độ, ẩm độ cao, bụi</a:t>
            </a:r>
          </a:p>
          <a:p>
            <a:pPr algn="just"/>
            <a:r>
              <a:rPr lang="vi-VN" sz="2800" smtClean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smtClean="0">
                <a:latin typeface="Franklin Gothic Book"/>
                <a:cs typeface="Times New Roman" pitchFamily="18" charset="0"/>
              </a:rPr>
              <a:t>↓R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93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167898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i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 HIỆN TƯỢNG DÒNG ĐIỆN ĐI VÀO TRONG ĐẤT</a:t>
            </a:r>
            <a:endParaRPr lang="vi-VN" sz="3000" b="1" i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594" y="2514600"/>
            <a:ext cx="3048000" cy="2133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Hiện tượng của dòng điện đi vào đất</a:t>
            </a:r>
            <a:endParaRPr lang="vi-VN" sz="34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62400" y="1752601"/>
            <a:ext cx="4114800" cy="762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Dòng điện đi trong đất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62400" y="3346270"/>
            <a:ext cx="4114800" cy="6857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Điện áp bước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62400" y="4876800"/>
            <a:ext cx="4114800" cy="762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Điện áp tiếp xúc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>
            <a:stCxn id="13" idx="3"/>
            <a:endCxn id="9" idx="1"/>
          </p:cNvCxnSpPr>
          <p:nvPr/>
        </p:nvCxnSpPr>
        <p:spPr>
          <a:xfrm flipV="1">
            <a:off x="3067594" y="2133601"/>
            <a:ext cx="894806" cy="1447799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3" idx="3"/>
            <a:endCxn id="10" idx="1"/>
          </p:cNvCxnSpPr>
          <p:nvPr/>
        </p:nvCxnSpPr>
        <p:spPr>
          <a:xfrm>
            <a:off x="3067594" y="3581400"/>
            <a:ext cx="894806" cy="10777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3" idx="3"/>
            <a:endCxn id="11" idx="1"/>
          </p:cNvCxnSpPr>
          <p:nvPr/>
        </p:nvCxnSpPr>
        <p:spPr>
          <a:xfrm>
            <a:off x="3067594" y="3581400"/>
            <a:ext cx="894806" cy="16764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71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/>
              <a:t>a</a:t>
            </a:r>
            <a:r>
              <a:rPr lang="vi-VN" sz="3400" b="1" smtClean="0"/>
              <a:t>. Dòng điện đi trong đất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35" t="30371" r="11001" b="23342"/>
          <a:stretch/>
        </p:blipFill>
        <p:spPr bwMode="auto">
          <a:xfrm>
            <a:off x="152400" y="1524000"/>
            <a:ext cx="6445015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77000" y="1524000"/>
            <a:ext cx="2133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68% điện áp rơi trong 1m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24% từ 1 -10m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≥ 20m thì điện thế = 0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52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b</a:t>
            </a:r>
            <a:r>
              <a:rPr lang="vi-VN" sz="3400" b="1" smtClean="0"/>
              <a:t>. Điện áp bước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74" b="35748"/>
          <a:stretch/>
        </p:blipFill>
        <p:spPr bwMode="auto">
          <a:xfrm>
            <a:off x="1911532" y="1299448"/>
            <a:ext cx="5181600" cy="4018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752600" y="4839788"/>
            <a:ext cx="1752600" cy="762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V1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38800" y="5285185"/>
            <a:ext cx="1752600" cy="762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V2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72541" y="3200400"/>
            <a:ext cx="1928949" cy="9906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Vùng có dòng điện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Left Brace 1"/>
          <p:cNvSpPr/>
          <p:nvPr/>
        </p:nvSpPr>
        <p:spPr>
          <a:xfrm rot="-5400000">
            <a:off x="4267828" y="4409343"/>
            <a:ext cx="582215" cy="2172788"/>
          </a:xfrm>
          <a:prstGeom prst="leftBrace">
            <a:avLst>
              <a:gd name="adj1" fmla="val 8333"/>
              <a:gd name="adj2" fmla="val 50000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" name="TextBox 2"/>
          <p:cNvSpPr txBox="1"/>
          <p:nvPr/>
        </p:nvSpPr>
        <p:spPr>
          <a:xfrm>
            <a:off x="3505200" y="6047185"/>
            <a:ext cx="214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Điện áp bước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29400" y="152400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≥ 20m thì điện áp = 0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424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11532" y="58782"/>
            <a:ext cx="5207726" cy="9906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400" b="1" smtClean="0"/>
              <a:t>c</a:t>
            </a:r>
            <a:r>
              <a:rPr lang="vi-VN" sz="3400" b="1" smtClean="0"/>
              <a:t>. Điện áp tiếp xúc</a:t>
            </a:r>
            <a:endParaRPr lang="vi-VN" sz="3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4623"/>
            <a:ext cx="5907024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2743200" y="5257800"/>
            <a:ext cx="0" cy="5334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429000" y="2133600"/>
            <a:ext cx="0" cy="36576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Left Brace 14"/>
          <p:cNvSpPr/>
          <p:nvPr/>
        </p:nvSpPr>
        <p:spPr>
          <a:xfrm rot="-5400000">
            <a:off x="2791727" y="5585918"/>
            <a:ext cx="582215" cy="687978"/>
          </a:xfrm>
          <a:prstGeom prst="leftBrace">
            <a:avLst>
              <a:gd name="adj1" fmla="val 8333"/>
              <a:gd name="adj2" fmla="val 50000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1828799" y="6194184"/>
            <a:ext cx="294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Điện áp tiếp xúc</a:t>
            </a:r>
            <a:endParaRPr lang="vi-VN" sz="2800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0062" y="5377189"/>
            <a:ext cx="294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Điện áp chân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81401" y="5408023"/>
            <a:ext cx="220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Điện áp tay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53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1574</TotalTime>
  <Words>735</Words>
  <Application>Microsoft Office PowerPoint</Application>
  <PresentationFormat>On-screen Show (4:3)</PresentationFormat>
  <Paragraphs>121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153</cp:revision>
  <dcterms:created xsi:type="dcterms:W3CDTF">2015-10-28T05:37:11Z</dcterms:created>
  <dcterms:modified xsi:type="dcterms:W3CDTF">2015-12-13T09:33:01Z</dcterms:modified>
</cp:coreProperties>
</file>